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7" r:id="rId7"/>
    <p:sldId id="258" r:id="rId8"/>
    <p:sldId id="271" r:id="rId9"/>
    <p:sldId id="259" r:id="rId10"/>
    <p:sldId id="272" r:id="rId11"/>
    <p:sldId id="260" r:id="rId12"/>
    <p:sldId id="273" r:id="rId13"/>
    <p:sldId id="261" r:id="rId14"/>
    <p:sldId id="262" r:id="rId15"/>
    <p:sldId id="263" r:id="rId16"/>
    <p:sldId id="274" r:id="rId17"/>
    <p:sldId id="264" r:id="rId18"/>
    <p:sldId id="275" r:id="rId19"/>
    <p:sldId id="265" r:id="rId20"/>
    <p:sldId id="276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2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1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7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6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4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2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AB524-F23C-4C4D-9C03-A0801C9ED26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5330A-2AD1-4431-B7B3-426FA71D3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9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dSUpiwfsHsdEhM&amp;tbnid=d9LkgiOsrJgdZM:&amp;ved=0CAUQjRw&amp;url=http://scribblingtend.deviantart.com/art/Nautical-star-pink-glow-183881946&amp;ei=CYQ3UuePHefS2AXwkYCYCg&amp;bvm=bv.52164340,d.aWM&amp;psig=AFQjCNGqcqFLqWkjWgkrZQ8moqbXMSw-kw&amp;ust=13794563215316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Adding &amp; Subtracting Decimals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Review </a:t>
            </a:r>
          </a:p>
        </p:txBody>
      </p:sp>
      <p:pic>
        <p:nvPicPr>
          <p:cNvPr id="1028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72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581" y="4952664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952662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947" y="17171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91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 Problems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endParaRPr lang="en-US" sz="4400" dirty="0">
              <a:solidFill>
                <a:srgbClr val="00FF00"/>
              </a:solidFill>
            </a:endParaRP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637"/>
            <a:ext cx="1143001" cy="104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575" y="4922614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A64EE3-9D21-4A4F-AFBF-3A87D3891525}"/>
              </a:ext>
            </a:extLst>
          </p:cNvPr>
          <p:cNvSpPr txBox="1"/>
          <p:nvPr/>
        </p:nvSpPr>
        <p:spPr>
          <a:xfrm>
            <a:off x="2667000" y="6126163"/>
            <a:ext cx="274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Check answer on next page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0C774C-B883-4C71-9CF5-DF5A8D2C82F8}"/>
              </a:ext>
            </a:extLst>
          </p:cNvPr>
          <p:cNvSpPr txBox="1"/>
          <p:nvPr/>
        </p:nvSpPr>
        <p:spPr>
          <a:xfrm>
            <a:off x="227969" y="1490008"/>
            <a:ext cx="89160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FF00"/>
                </a:solidFill>
              </a:rPr>
              <a:t>Julie has 2 Great Dane,  Zeus weighs</a:t>
            </a:r>
          </a:p>
          <a:p>
            <a:r>
              <a:rPr lang="en-US" sz="4000" dirty="0">
                <a:solidFill>
                  <a:srgbClr val="00FF00"/>
                </a:solidFill>
              </a:rPr>
              <a:t> 42.2 kg and  Sampson weighs 49.36kg.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How much heavier is Sampson than Zeus?</a:t>
            </a:r>
          </a:p>
        </p:txBody>
      </p:sp>
    </p:spTree>
    <p:extLst>
      <p:ext uri="{BB962C8B-B14F-4D97-AF65-F5344CB8AC3E}">
        <p14:creationId xmlns:p14="http://schemas.microsoft.com/office/powerpoint/2010/main" val="2395402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600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Solution Problem #4</a:t>
            </a:r>
            <a:br>
              <a:rPr lang="en-US" dirty="0">
                <a:solidFill>
                  <a:srgbClr val="00FF00"/>
                </a:solidFill>
                <a:latin typeface="Forte" pitchFamily="66" charset="0"/>
              </a:rPr>
            </a:br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/>
            </a:r>
            <a:br>
              <a:rPr lang="en-US" dirty="0">
                <a:solidFill>
                  <a:srgbClr val="00FF00"/>
                </a:solidFill>
                <a:latin typeface="Forte" pitchFamily="66" charset="0"/>
              </a:rPr>
            </a:br>
            <a:r>
              <a:rPr lang="en-US" b="1" dirty="0">
                <a:solidFill>
                  <a:srgbClr val="00FF00"/>
                </a:solidFill>
                <a:latin typeface="Eras Light ITC" panose="020B0402030504020804" pitchFamily="34" charset="0"/>
              </a:rPr>
              <a:t> </a:t>
            </a:r>
            <a:r>
              <a:rPr lang="en-US" sz="5300" b="1" dirty="0">
                <a:solidFill>
                  <a:srgbClr val="00FF00"/>
                </a:solidFill>
                <a:latin typeface="Eras Light ITC" panose="020B0402030504020804" pitchFamily="34" charset="0"/>
              </a:rPr>
              <a:t>49.36</a:t>
            </a:r>
            <a:br>
              <a:rPr lang="en-US" sz="5300" b="1" dirty="0">
                <a:solidFill>
                  <a:srgbClr val="00FF00"/>
                </a:solidFill>
                <a:latin typeface="Eras Light ITC" panose="020B0402030504020804" pitchFamily="34" charset="0"/>
              </a:rPr>
            </a:br>
            <a:r>
              <a:rPr lang="en-US" sz="5300" b="1" u="sng" dirty="0">
                <a:solidFill>
                  <a:srgbClr val="00FF00"/>
                </a:solidFill>
                <a:latin typeface="Eras Light ITC" panose="020B0402030504020804" pitchFamily="34" charset="0"/>
              </a:rPr>
              <a:t>- 42.20</a:t>
            </a:r>
            <a:br>
              <a:rPr lang="en-US" sz="5300" b="1" u="sng" dirty="0">
                <a:solidFill>
                  <a:srgbClr val="00FF00"/>
                </a:solidFill>
                <a:latin typeface="Eras Light ITC" panose="020B0402030504020804" pitchFamily="34" charset="0"/>
              </a:rPr>
            </a:br>
            <a:r>
              <a:rPr lang="en-US" sz="5300" b="1" dirty="0">
                <a:solidFill>
                  <a:srgbClr val="00FF00"/>
                </a:solidFill>
                <a:latin typeface="Eras Light ITC" panose="020B0402030504020804" pitchFamily="34" charset="0"/>
              </a:rPr>
              <a:t>   7.16</a:t>
            </a:r>
            <a:endParaRPr lang="en-US" b="1" dirty="0">
              <a:solidFill>
                <a:srgbClr val="00FF00"/>
              </a:solidFill>
              <a:latin typeface="Eras Light ITC" panose="020B04020305040208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3197" y="3695831"/>
            <a:ext cx="6934200" cy="2544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00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Sampson weighs 7.16 kg more than Zeus.</a:t>
            </a:r>
          </a:p>
          <a:p>
            <a:pPr marL="0" indent="0" algn="ctr">
              <a:buNone/>
            </a:pPr>
            <a:endParaRPr lang="en-US" dirty="0">
              <a:solidFill>
                <a:srgbClr val="00FF00"/>
              </a:solidFill>
            </a:endParaRP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44" y="52924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11383"/>
            <a:ext cx="1371600" cy="125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623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 Problem#5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FF00"/>
                </a:solidFill>
              </a:rPr>
              <a:t>Anne travelled to Australia for 3 months in 1999 on a gold mining expedition. She found a gold nugget that weighed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FF00"/>
                </a:solidFill>
              </a:rPr>
              <a:t>3.008 oz in March and another weighing 1.64oz in May.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How many oz of gold did Anne find during her trip to Australia altogether?</a:t>
            </a:r>
          </a:p>
          <a:p>
            <a:endParaRPr lang="en-US" dirty="0"/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637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203" y="5440361"/>
            <a:ext cx="1245797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806A9F-E7FA-450A-B21A-DFB95D1FF202}"/>
              </a:ext>
            </a:extLst>
          </p:cNvPr>
          <p:cNvSpPr txBox="1"/>
          <p:nvPr/>
        </p:nvSpPr>
        <p:spPr>
          <a:xfrm>
            <a:off x="2895600" y="5867400"/>
            <a:ext cx="274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Check answer on next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404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 Problem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6138"/>
            <a:ext cx="7162800" cy="31543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rgbClr val="00FF00"/>
                </a:solidFill>
              </a:rPr>
              <a:t>    3.008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00FF00"/>
                </a:solidFill>
              </a:rPr>
              <a:t>+ </a:t>
            </a:r>
            <a:r>
              <a:rPr lang="en-US" sz="5400" u="sng" dirty="0">
                <a:solidFill>
                  <a:srgbClr val="00FF00"/>
                </a:solidFill>
              </a:rPr>
              <a:t>1.640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00FF00"/>
                </a:solidFill>
              </a:rPr>
              <a:t>= 4.648</a:t>
            </a:r>
          </a:p>
          <a:p>
            <a:endParaRPr lang="en-US" dirty="0"/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637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215" y="5000625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B109CA-CE9D-4DBF-8285-57549597C6E2}"/>
              </a:ext>
            </a:extLst>
          </p:cNvPr>
          <p:cNvSpPr txBox="1"/>
          <p:nvPr/>
        </p:nvSpPr>
        <p:spPr>
          <a:xfrm>
            <a:off x="381000" y="3770532"/>
            <a:ext cx="778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Annie found  a total of 4.648 oz of gold  during her   gold digging expedition in Australia. </a:t>
            </a:r>
          </a:p>
        </p:txBody>
      </p:sp>
    </p:spTree>
    <p:extLst>
      <p:ext uri="{BB962C8B-B14F-4D97-AF65-F5344CB8AC3E}">
        <p14:creationId xmlns:p14="http://schemas.microsoft.com/office/powerpoint/2010/main" val="3231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 Problem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endParaRPr lang="en-US" sz="4400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00FF00"/>
                </a:solidFill>
              </a:rPr>
              <a:t>Monday morning Bob did yardwork at his neighbors and earned $35.08. He was starving when he finished and ordered a Subway sandwich from Skip the Dishes that cost him $11.90. </a:t>
            </a:r>
            <a:r>
              <a:rPr lang="en-US" sz="4400" dirty="0">
                <a:solidFill>
                  <a:srgbClr val="FFFF00"/>
                </a:solidFill>
              </a:rPr>
              <a:t>How much money does he have left from the money he earned doing yardwork?</a:t>
            </a: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5" y="5478719"/>
            <a:ext cx="1179486" cy="10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460" y="-1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9FA658-2B56-44EC-A531-050146AFDD32}"/>
              </a:ext>
            </a:extLst>
          </p:cNvPr>
          <p:cNvSpPr txBox="1"/>
          <p:nvPr/>
        </p:nvSpPr>
        <p:spPr>
          <a:xfrm>
            <a:off x="3810000" y="6019800"/>
            <a:ext cx="274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Check answer on next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60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Solution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00FF00"/>
                </a:solidFill>
              </a:rPr>
              <a:t> 35.08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FF00"/>
                </a:solidFill>
              </a:rPr>
              <a:t>                        </a:t>
            </a:r>
            <a:r>
              <a:rPr lang="en-US" sz="4400" u="sng" dirty="0">
                <a:solidFill>
                  <a:srgbClr val="00FF00"/>
                </a:solidFill>
              </a:rPr>
              <a:t>-  11.90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00FF00"/>
                </a:solidFill>
              </a:rPr>
              <a:t>23.18</a:t>
            </a:r>
            <a:endParaRPr lang="en-US" sz="4400" dirty="0"/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5" y="4937639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460" y="-1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860D03-EBEF-4B08-9163-CA8C6AC1BC31}"/>
              </a:ext>
            </a:extLst>
          </p:cNvPr>
          <p:cNvSpPr txBox="1"/>
          <p:nvPr/>
        </p:nvSpPr>
        <p:spPr>
          <a:xfrm>
            <a:off x="2819400" y="5073133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Bob has $ 23.18 left from his paycheck after buying Subway for lunch.  </a:t>
            </a:r>
          </a:p>
        </p:txBody>
      </p:sp>
    </p:spTree>
    <p:extLst>
      <p:ext uri="{BB962C8B-B14F-4D97-AF65-F5344CB8AC3E}">
        <p14:creationId xmlns:p14="http://schemas.microsoft.com/office/powerpoint/2010/main" val="97346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 Problems # 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00FF00"/>
              </a:solidFill>
            </a:endParaRP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637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773" y="5000625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E91C3F-D5CC-42EC-AEBE-1E7DD9CFEE39}"/>
              </a:ext>
            </a:extLst>
          </p:cNvPr>
          <p:cNvSpPr txBox="1"/>
          <p:nvPr/>
        </p:nvSpPr>
        <p:spPr>
          <a:xfrm>
            <a:off x="3048000" y="5638800"/>
            <a:ext cx="274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Check answer on next page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BB83B0-2CE4-44E8-90BD-D34E9704FE31}"/>
              </a:ext>
            </a:extLst>
          </p:cNvPr>
          <p:cNvSpPr txBox="1"/>
          <p:nvPr/>
        </p:nvSpPr>
        <p:spPr>
          <a:xfrm>
            <a:off x="1012208" y="2179478"/>
            <a:ext cx="72994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</a:rPr>
              <a:t>Silky is training for the long jump competition at school. </a:t>
            </a:r>
          </a:p>
          <a:p>
            <a:r>
              <a:rPr lang="en-US" sz="2400" dirty="0">
                <a:solidFill>
                  <a:srgbClr val="00FF00"/>
                </a:solidFill>
              </a:rPr>
              <a:t>She consistently jumps 2.6 m  during ASAP practice. On the day of the  competition Silky has a personal best and jumps a distance of 3.12m. </a:t>
            </a:r>
          </a:p>
          <a:p>
            <a:r>
              <a:rPr lang="en-US" sz="2400" dirty="0">
                <a:solidFill>
                  <a:srgbClr val="FFFF00"/>
                </a:solidFill>
              </a:rPr>
              <a:t>How much further did she jump during her personal best?</a:t>
            </a:r>
          </a:p>
        </p:txBody>
      </p:sp>
    </p:spTree>
    <p:extLst>
      <p:ext uri="{BB962C8B-B14F-4D97-AF65-F5344CB8AC3E}">
        <p14:creationId xmlns:p14="http://schemas.microsoft.com/office/powerpoint/2010/main" val="1260150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Solution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0475"/>
            <a:ext cx="6648573" cy="34004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00FF00"/>
                </a:solidFill>
              </a:rPr>
              <a:t> </a:t>
            </a:r>
          </a:p>
          <a:p>
            <a:pPr marL="0" indent="0" algn="ctr">
              <a:buNone/>
            </a:pPr>
            <a:endParaRPr lang="en-US" sz="4800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rgbClr val="00FF00"/>
                </a:solidFill>
              </a:rPr>
              <a:t>    3.12</a:t>
            </a:r>
          </a:p>
          <a:p>
            <a:pPr algn="ctr">
              <a:buFontTx/>
              <a:buChar char="-"/>
            </a:pPr>
            <a:r>
              <a:rPr lang="en-US" sz="4800" dirty="0">
                <a:solidFill>
                  <a:srgbClr val="00FF00"/>
                </a:solidFill>
              </a:rPr>
              <a:t> </a:t>
            </a:r>
            <a:r>
              <a:rPr lang="en-US" sz="4800" u="sng" dirty="0">
                <a:solidFill>
                  <a:srgbClr val="00FF00"/>
                </a:solidFill>
              </a:rPr>
              <a:t>2.60</a:t>
            </a:r>
          </a:p>
          <a:p>
            <a:pPr algn="ctr">
              <a:buFontTx/>
              <a:buChar char="-"/>
            </a:pPr>
            <a:r>
              <a:rPr lang="en-US" sz="4800" dirty="0">
                <a:solidFill>
                  <a:srgbClr val="00FF00"/>
                </a:solidFill>
              </a:rPr>
              <a:t>0.52</a:t>
            </a: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637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773" y="5000625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ED419C-E5A8-41AB-A523-34676C7C94E4}"/>
              </a:ext>
            </a:extLst>
          </p:cNvPr>
          <p:cNvSpPr txBox="1"/>
          <p:nvPr/>
        </p:nvSpPr>
        <p:spPr>
          <a:xfrm>
            <a:off x="457200" y="3986738"/>
            <a:ext cx="8466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FF00"/>
                </a:solidFill>
              </a:rPr>
              <a:t>Silky’s</a:t>
            </a:r>
            <a:r>
              <a:rPr lang="en-US" sz="2400" dirty="0">
                <a:solidFill>
                  <a:srgbClr val="FFFF00"/>
                </a:solidFill>
              </a:rPr>
              <a:t> personal best high jump record was 0.52m further </a:t>
            </a:r>
          </a:p>
          <a:p>
            <a:r>
              <a:rPr lang="en-US" sz="2400" dirty="0">
                <a:solidFill>
                  <a:srgbClr val="FFFF00"/>
                </a:solidFill>
              </a:rPr>
              <a:t>than all her previous long jump attempts.</a:t>
            </a:r>
          </a:p>
        </p:txBody>
      </p:sp>
    </p:spTree>
    <p:extLst>
      <p:ext uri="{BB962C8B-B14F-4D97-AF65-F5344CB8AC3E}">
        <p14:creationId xmlns:p14="http://schemas.microsoft.com/office/powerpoint/2010/main" val="1369621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1) Line up the decimals</a:t>
            </a:r>
          </a:p>
          <a:p>
            <a:endParaRPr lang="en-US" dirty="0">
              <a:solidFill>
                <a:srgbClr val="00FF00"/>
              </a:solidFill>
              <a:latin typeface="Forte" pitchFamily="66" charset="0"/>
            </a:endParaRPr>
          </a:p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2) Place zeros in the problem to help keep the place value aligned</a:t>
            </a:r>
          </a:p>
          <a:p>
            <a:endParaRPr lang="en-US" dirty="0">
              <a:solidFill>
                <a:srgbClr val="00FF00"/>
              </a:solidFill>
              <a:latin typeface="Forte" pitchFamily="66" charset="0"/>
            </a:endParaRPr>
          </a:p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3) Solve the Problem</a:t>
            </a:r>
          </a:p>
          <a:p>
            <a:endParaRPr lang="en-US" dirty="0">
              <a:solidFill>
                <a:srgbClr val="00FF00"/>
              </a:solidFill>
              <a:latin typeface="Forte" pitchFamily="66" charset="0"/>
            </a:endParaRPr>
          </a:p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4) Carry the decimal Straight down</a:t>
            </a:r>
          </a:p>
          <a:p>
            <a:endParaRPr lang="en-US" dirty="0"/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361" y="38637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59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Rules for Adding &amp; Subtracting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1.) Line up the decimals</a:t>
            </a:r>
          </a:p>
          <a:p>
            <a:endParaRPr lang="en-US" dirty="0">
              <a:solidFill>
                <a:srgbClr val="00FF00"/>
              </a:solidFill>
              <a:latin typeface="Forte" pitchFamily="66" charset="0"/>
            </a:endParaRPr>
          </a:p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2.) Place zeros in the problem to help keep the place value aligned</a:t>
            </a:r>
          </a:p>
          <a:p>
            <a:endParaRPr lang="en-US" dirty="0">
              <a:solidFill>
                <a:srgbClr val="00FF00"/>
              </a:solidFill>
              <a:latin typeface="Forte" pitchFamily="66" charset="0"/>
            </a:endParaRPr>
          </a:p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3.) Solve the Problem</a:t>
            </a:r>
          </a:p>
          <a:p>
            <a:endParaRPr lang="en-US" dirty="0">
              <a:solidFill>
                <a:srgbClr val="00FF00"/>
              </a:solidFill>
              <a:latin typeface="Forte" pitchFamily="66" charset="0"/>
            </a:endParaRPr>
          </a:p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4.) Carry the decimal Straight down</a:t>
            </a: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581" y="5000625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1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Follow the Rules for Adding &amp; Subtracting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1) Read the practice problem on each page </a:t>
            </a:r>
          </a:p>
          <a:p>
            <a:pPr marL="0" indent="0">
              <a:buNone/>
            </a:pPr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2) Determine which information you need.</a:t>
            </a:r>
          </a:p>
          <a:p>
            <a:pPr marL="0" indent="0">
              <a:buNone/>
            </a:pPr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3) Decide which operation is required (+ or -) to solve the problem</a:t>
            </a:r>
          </a:p>
          <a:p>
            <a:pPr marL="0" indent="0">
              <a:buNone/>
            </a:pPr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4) Complete the calculation on </a:t>
            </a:r>
            <a:r>
              <a:rPr lang="en-US" dirty="0" err="1">
                <a:solidFill>
                  <a:srgbClr val="00FF00"/>
                </a:solidFill>
                <a:latin typeface="Forte" pitchFamily="66" charset="0"/>
              </a:rPr>
              <a:t>loodseleaf</a:t>
            </a:r>
            <a:endParaRPr lang="en-US" dirty="0">
              <a:solidFill>
                <a:srgbClr val="00FF00"/>
              </a:solidFill>
              <a:latin typeface="Forte" pitchFamily="66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* Remember to  line up the decimals &amp; place zeros in the problem to help keep the place value aligned</a:t>
            </a:r>
          </a:p>
          <a:p>
            <a:pPr marL="0" indent="0">
              <a:buNone/>
            </a:pPr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5) Solve the Problem then carry the decimal</a:t>
            </a:r>
          </a:p>
          <a:p>
            <a:pPr marL="0" indent="0">
              <a:buNone/>
            </a:pPr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straight down</a:t>
            </a:r>
          </a:p>
          <a:p>
            <a:pPr marL="0" indent="0">
              <a:buNone/>
            </a:pPr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Finally, check your answer on the following page.</a:t>
            </a: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426112"/>
            <a:ext cx="957619" cy="87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Problem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33528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00FF00"/>
                </a:solidFill>
              </a:rPr>
              <a:t>Dan has $153.65 in his bank account, he found $20.48 in an old a piggy bank and deposited it into the same account. </a:t>
            </a:r>
            <a:r>
              <a:rPr lang="en-US" sz="6000" dirty="0">
                <a:solidFill>
                  <a:srgbClr val="FFFF00"/>
                </a:solidFill>
              </a:rPr>
              <a:t>How much does Dan have in his bank account now?</a:t>
            </a: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74501"/>
            <a:ext cx="990600" cy="90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738" y="17172"/>
            <a:ext cx="1227081" cy="1125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7FDE13-5753-4D13-9DD4-0DFEFB174D1C}"/>
              </a:ext>
            </a:extLst>
          </p:cNvPr>
          <p:cNvSpPr txBox="1"/>
          <p:nvPr/>
        </p:nvSpPr>
        <p:spPr>
          <a:xfrm>
            <a:off x="4343400" y="5867400"/>
            <a:ext cx="274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Check answer on next page</a:t>
            </a:r>
          </a:p>
        </p:txBody>
      </p:sp>
    </p:spTree>
    <p:extLst>
      <p:ext uri="{BB962C8B-B14F-4D97-AF65-F5344CB8AC3E}">
        <p14:creationId xmlns:p14="http://schemas.microsoft.com/office/powerpoint/2010/main" val="92517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Solution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20419" cy="4267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00FF00"/>
                </a:solidFill>
              </a:rPr>
              <a:t>153.65</a:t>
            </a:r>
          </a:p>
          <a:p>
            <a:pPr marL="0" indent="0" algn="ctr">
              <a:buNone/>
            </a:pPr>
            <a:r>
              <a:rPr lang="en-US" sz="6000" u="sng" dirty="0">
                <a:solidFill>
                  <a:srgbClr val="00FF00"/>
                </a:solidFill>
              </a:rPr>
              <a:t>+20.48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00FF00"/>
                </a:solidFill>
              </a:rPr>
              <a:t>174.13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00FF00"/>
                </a:solidFill>
              </a:rPr>
              <a:t>After making his deposit Dan has $ 174.13 in his bank account.</a:t>
            </a: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38523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172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4B38565-D19A-41E5-A918-9939A4170542}"/>
              </a:ext>
            </a:extLst>
          </p:cNvPr>
          <p:cNvSpPr/>
          <p:nvPr/>
        </p:nvSpPr>
        <p:spPr>
          <a:xfrm>
            <a:off x="4421157" y="324433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FF00"/>
                </a:solidFill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3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1866107"/>
            <a:ext cx="61722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/>
            </a:r>
            <a:br>
              <a:rPr lang="en-US" dirty="0">
                <a:solidFill>
                  <a:srgbClr val="00FF00"/>
                </a:solidFill>
                <a:latin typeface="Forte" pitchFamily="66" charset="0"/>
              </a:rPr>
            </a:br>
            <a:r>
              <a:rPr lang="en-US" sz="3600" dirty="0">
                <a:solidFill>
                  <a:srgbClr val="00FF00"/>
                </a:solidFill>
                <a:latin typeface="Forte" pitchFamily="66" charset="0"/>
              </a:rPr>
              <a:t>Problem #2</a:t>
            </a:r>
            <a:br>
              <a:rPr lang="en-US" sz="3600" dirty="0">
                <a:solidFill>
                  <a:srgbClr val="00FF00"/>
                </a:solidFill>
                <a:latin typeface="Forte" pitchFamily="66" charset="0"/>
              </a:rPr>
            </a:br>
            <a:r>
              <a:rPr lang="en-US" sz="3600" dirty="0">
                <a:solidFill>
                  <a:srgbClr val="00FF00"/>
                </a:solidFill>
                <a:latin typeface="Forte" pitchFamily="66" charset="0"/>
              </a:rPr>
              <a:t>Kelly is saving for a car, she has</a:t>
            </a:r>
            <a:br>
              <a:rPr lang="en-US" sz="3600" dirty="0">
                <a:solidFill>
                  <a:srgbClr val="00FF00"/>
                </a:solidFill>
                <a:latin typeface="Forte" pitchFamily="66" charset="0"/>
              </a:rPr>
            </a:br>
            <a:r>
              <a:rPr lang="en-US" sz="3600" dirty="0">
                <a:solidFill>
                  <a:srgbClr val="00FF00"/>
                </a:solidFill>
                <a:latin typeface="Forte" pitchFamily="66" charset="0"/>
              </a:rPr>
              <a:t>$2 563.03 in her savings account. The car she wants to purchase costs $ 5 000.00</a:t>
            </a:r>
            <a:br>
              <a:rPr lang="en-US" sz="3600" dirty="0">
                <a:solidFill>
                  <a:srgbClr val="00FF00"/>
                </a:solidFill>
                <a:latin typeface="Forte" pitchFamily="66" charset="0"/>
              </a:rPr>
            </a:br>
            <a:endParaRPr lang="en-US" dirty="0">
              <a:solidFill>
                <a:srgbClr val="00FF0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465095"/>
            <a:ext cx="7239000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How much more money does Kelly need to save to </a:t>
            </a:r>
            <a:r>
              <a:rPr lang="en-US" dirty="0">
                <a:solidFill>
                  <a:srgbClr val="FFFF00"/>
                </a:solidFill>
              </a:rPr>
              <a:t>purchase</a:t>
            </a:r>
            <a:r>
              <a:rPr lang="en-US" sz="3600" dirty="0">
                <a:solidFill>
                  <a:srgbClr val="FFFF00"/>
                </a:solidFill>
              </a:rPr>
              <a:t> the car?</a:t>
            </a:r>
          </a:p>
        </p:txBody>
      </p:sp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581" y="5000625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D5B81-4872-4FDF-A63C-E1747F070046}"/>
              </a:ext>
            </a:extLst>
          </p:cNvPr>
          <p:cNvSpPr txBox="1"/>
          <p:nvPr/>
        </p:nvSpPr>
        <p:spPr>
          <a:xfrm>
            <a:off x="3048000" y="6055895"/>
            <a:ext cx="274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Check answer on next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6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023228"/>
            <a:ext cx="61722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/>
            </a:r>
            <a:br>
              <a:rPr lang="en-US" dirty="0">
                <a:solidFill>
                  <a:srgbClr val="00FF00"/>
                </a:solidFill>
                <a:latin typeface="Forte" pitchFamily="66" charset="0"/>
              </a:rPr>
            </a:br>
            <a:r>
              <a:rPr lang="en-US" sz="3600" dirty="0">
                <a:solidFill>
                  <a:srgbClr val="00FF00"/>
                </a:solidFill>
                <a:latin typeface="Forte" pitchFamily="66" charset="0"/>
              </a:rPr>
              <a:t>Solution #2</a:t>
            </a:r>
            <a:br>
              <a:rPr lang="en-US" sz="3600" dirty="0">
                <a:solidFill>
                  <a:srgbClr val="00FF00"/>
                </a:solidFill>
                <a:latin typeface="Forte" pitchFamily="66" charset="0"/>
              </a:rPr>
            </a:br>
            <a:r>
              <a:rPr lang="en-US" sz="3600" dirty="0">
                <a:solidFill>
                  <a:srgbClr val="00FF00"/>
                </a:solidFill>
                <a:latin typeface="Forte" pitchFamily="66" charset="0"/>
              </a:rPr>
              <a:t/>
            </a:r>
            <a:br>
              <a:rPr lang="en-US" sz="3600" dirty="0">
                <a:solidFill>
                  <a:srgbClr val="00FF00"/>
                </a:solidFill>
                <a:latin typeface="Forte" pitchFamily="66" charset="0"/>
              </a:rPr>
            </a:br>
            <a:r>
              <a:rPr lang="en-US" sz="3600" dirty="0">
                <a:solidFill>
                  <a:srgbClr val="00FF00"/>
                </a:solidFill>
                <a:latin typeface="Forte" pitchFamily="66" charset="0"/>
              </a:rPr>
              <a:t>5 000.00</a:t>
            </a:r>
            <a:br>
              <a:rPr lang="en-US" sz="3600" dirty="0">
                <a:solidFill>
                  <a:srgbClr val="00FF00"/>
                </a:solidFill>
                <a:latin typeface="Forte" pitchFamily="66" charset="0"/>
              </a:rPr>
            </a:br>
            <a:r>
              <a:rPr lang="en-US" sz="3600" dirty="0">
                <a:solidFill>
                  <a:srgbClr val="00FF00"/>
                </a:solidFill>
                <a:latin typeface="Forte" pitchFamily="66" charset="0"/>
              </a:rPr>
              <a:t>2 563.03</a:t>
            </a:r>
            <a:br>
              <a:rPr lang="en-US" sz="3600" dirty="0">
                <a:solidFill>
                  <a:srgbClr val="00FF00"/>
                </a:solidFill>
                <a:latin typeface="Forte" pitchFamily="66" charset="0"/>
              </a:rPr>
            </a:br>
            <a:r>
              <a:rPr lang="en-US" sz="3600" dirty="0">
                <a:solidFill>
                  <a:srgbClr val="00FF00"/>
                </a:solidFill>
                <a:latin typeface="Forte" pitchFamily="66" charset="0"/>
              </a:rPr>
              <a:t>                   </a:t>
            </a:r>
            <a:br>
              <a:rPr lang="en-US" sz="3600" dirty="0">
                <a:solidFill>
                  <a:srgbClr val="00FF00"/>
                </a:solidFill>
                <a:latin typeface="Forte" pitchFamily="66" charset="0"/>
              </a:rPr>
            </a:br>
            <a:endParaRPr lang="en-US" dirty="0">
              <a:solidFill>
                <a:srgbClr val="00FF0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727" y="3469565"/>
            <a:ext cx="7239000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FF00"/>
                </a:solidFill>
              </a:rPr>
              <a:t>Kelly needs to save $ 2436.97 to </a:t>
            </a:r>
            <a:r>
              <a:rPr lang="en-US" dirty="0">
                <a:solidFill>
                  <a:srgbClr val="FFFF00"/>
                </a:solidFill>
              </a:rPr>
              <a:t>purchase</a:t>
            </a:r>
            <a:r>
              <a:rPr lang="en-US" sz="3600" dirty="0">
                <a:solidFill>
                  <a:srgbClr val="FFFF00"/>
                </a:solidFill>
              </a:rPr>
              <a:t> the car.</a:t>
            </a:r>
          </a:p>
        </p:txBody>
      </p:sp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581" y="5000625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7E2073-12F5-4759-9311-C81C86E7360E}"/>
              </a:ext>
            </a:extLst>
          </p:cNvPr>
          <p:cNvCxnSpPr/>
          <p:nvPr/>
        </p:nvCxnSpPr>
        <p:spPr>
          <a:xfrm>
            <a:off x="3429000" y="3200400"/>
            <a:ext cx="2209800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47C161-F0C4-4685-8D58-B9136205B8D1}"/>
              </a:ext>
            </a:extLst>
          </p:cNvPr>
          <p:cNvCxnSpPr>
            <a:cxnSpLocks/>
          </p:cNvCxnSpPr>
          <p:nvPr/>
        </p:nvCxnSpPr>
        <p:spPr>
          <a:xfrm>
            <a:off x="3238500" y="2895600"/>
            <a:ext cx="381000" cy="0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26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15200" cy="2011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Problem # 3</a:t>
            </a:r>
            <a:br>
              <a:rPr lang="en-US" dirty="0">
                <a:solidFill>
                  <a:srgbClr val="00FF00"/>
                </a:solidFill>
                <a:latin typeface="Forte" pitchFamily="66" charset="0"/>
              </a:rPr>
            </a:br>
            <a:endParaRPr lang="en-US" dirty="0">
              <a:solidFill>
                <a:srgbClr val="00FF0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FF00"/>
                </a:solidFill>
              </a:rPr>
              <a:t>Jerry spent $6.32 on coffee and donuts for an afternoon snack then $1.46 on a bag of candy at the Dollar Store. How much did Jerry Spend in total ?  </a:t>
            </a: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257" y="1"/>
            <a:ext cx="116274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8" y="5000625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F164FE-ADB9-4F6B-92E4-37CE7DD8E9A8}"/>
              </a:ext>
            </a:extLst>
          </p:cNvPr>
          <p:cNvSpPr txBox="1"/>
          <p:nvPr/>
        </p:nvSpPr>
        <p:spPr>
          <a:xfrm>
            <a:off x="3810000" y="5867400"/>
            <a:ext cx="274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Check answer on next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1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FF00"/>
                </a:solidFill>
                <a:latin typeface="Forte" pitchFamily="66" charset="0"/>
              </a:rPr>
              <a:t>Solution  #3</a:t>
            </a:r>
            <a:br>
              <a:rPr lang="en-US" dirty="0">
                <a:solidFill>
                  <a:srgbClr val="00FF00"/>
                </a:solidFill>
                <a:latin typeface="Forte" pitchFamily="66" charset="0"/>
              </a:rPr>
            </a:br>
            <a:endParaRPr lang="en-US" dirty="0">
              <a:solidFill>
                <a:srgbClr val="00FF00"/>
              </a:solidFill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96000" cy="340042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sz="5400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rgbClr val="00FF00"/>
                </a:solidFill>
              </a:rPr>
              <a:t>$6.32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00FF00"/>
                </a:solidFill>
              </a:rPr>
              <a:t>                       </a:t>
            </a:r>
            <a:r>
              <a:rPr lang="en-US" sz="5400" u="sng" dirty="0">
                <a:solidFill>
                  <a:srgbClr val="00FF00"/>
                </a:solidFill>
              </a:rPr>
              <a:t>+$1.46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00FF00"/>
                </a:solidFill>
              </a:rPr>
              <a:t>$7.78</a:t>
            </a:r>
          </a:p>
          <a:p>
            <a:pPr marL="0" indent="0" algn="ctr">
              <a:buNone/>
            </a:pPr>
            <a:endParaRPr lang="en-US" sz="5400" dirty="0">
              <a:solidFill>
                <a:srgbClr val="00FF00"/>
              </a:solidFill>
            </a:endParaRPr>
          </a:p>
          <a:p>
            <a:pPr marL="0" indent="0" algn="ctr">
              <a:buNone/>
            </a:pPr>
            <a:r>
              <a:rPr lang="en-US" sz="4200" dirty="0">
                <a:solidFill>
                  <a:srgbClr val="FFFF00"/>
                </a:solidFill>
              </a:rPr>
              <a:t>Jerry spent a total of &amp; 7.78 at Tim’s and the Dollar Store. </a:t>
            </a:r>
          </a:p>
        </p:txBody>
      </p:sp>
      <p:pic>
        <p:nvPicPr>
          <p:cNvPr id="4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581" y="0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fc01.deviantart.net/fs71/i/2010/298/d/e/nautical_star_pink_glow_by_scribblingtend-d31h87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8" y="5000625"/>
            <a:ext cx="2024419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036C83-8083-4C8E-A22E-C10F22781B80}"/>
              </a:ext>
            </a:extLst>
          </p:cNvPr>
          <p:cNvSpPr txBox="1"/>
          <p:nvPr/>
        </p:nvSpPr>
        <p:spPr>
          <a:xfrm>
            <a:off x="4648200" y="5802997"/>
            <a:ext cx="274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Check answer on next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4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1718F8F9FE8B4283CF2840D7EDF5E1" ma:contentTypeVersion="0" ma:contentTypeDescription="Create a new document." ma:contentTypeScope="" ma:versionID="418cd38128807f9ce56462cc6443bf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20E467-23DC-4A87-AC41-5A8134749A3C}"/>
</file>

<file path=customXml/itemProps2.xml><?xml version="1.0" encoding="utf-8"?>
<ds:datastoreItem xmlns:ds="http://schemas.openxmlformats.org/officeDocument/2006/customXml" ds:itemID="{FE46A418-41D1-4765-82C9-12C527A8D165}"/>
</file>

<file path=customXml/itemProps3.xml><?xml version="1.0" encoding="utf-8"?>
<ds:datastoreItem xmlns:ds="http://schemas.openxmlformats.org/officeDocument/2006/customXml" ds:itemID="{50781DC1-782C-49B3-AC56-019A2422D96B}"/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682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Eras Light ITC</vt:lpstr>
      <vt:lpstr>Forte</vt:lpstr>
      <vt:lpstr>Office Theme</vt:lpstr>
      <vt:lpstr>Adding &amp; Subtracting Decimals</vt:lpstr>
      <vt:lpstr>Rules for Adding &amp; Subtracting Decimals</vt:lpstr>
      <vt:lpstr>Follow the Rules for Adding &amp; Subtracting Decimals</vt:lpstr>
      <vt:lpstr>Problem #1</vt:lpstr>
      <vt:lpstr>Solution #1</vt:lpstr>
      <vt:lpstr> Problem #2 Kelly is saving for a car, she has $2 563.03 in her savings account. The car she wants to purchase costs $ 5 000.00 </vt:lpstr>
      <vt:lpstr> Solution #2  5 000.00 2 563.03                     </vt:lpstr>
      <vt:lpstr>Problem # 3 </vt:lpstr>
      <vt:lpstr>Solution  #3 </vt:lpstr>
      <vt:lpstr> Problems #4</vt:lpstr>
      <vt:lpstr>Solution Problem #4   49.36 - 42.20    7.16</vt:lpstr>
      <vt:lpstr> Problem#5</vt:lpstr>
      <vt:lpstr> Problem #5</vt:lpstr>
      <vt:lpstr> Problem #6</vt:lpstr>
      <vt:lpstr>Solution #6</vt:lpstr>
      <vt:lpstr> Problems # 7 </vt:lpstr>
      <vt:lpstr>Solution #7</vt:lpstr>
      <vt:lpstr>Review</vt:lpstr>
    </vt:vector>
  </TitlesOfParts>
  <Company>SSISD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Decimals!</dc:title>
  <dc:creator>SSISD</dc:creator>
  <cp:lastModifiedBy> </cp:lastModifiedBy>
  <cp:revision>24</cp:revision>
  <dcterms:created xsi:type="dcterms:W3CDTF">2013-09-16T22:03:10Z</dcterms:created>
  <dcterms:modified xsi:type="dcterms:W3CDTF">2020-05-15T14:44:57Z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0x010100771718F8F9FE8B4283CF2840D7EDF5E1</vt:lpwstr>
  </property>
</Properties>
</file>